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387" r:id="rId2"/>
    <p:sldId id="411" r:id="rId3"/>
    <p:sldId id="412" r:id="rId4"/>
    <p:sldId id="382" r:id="rId5"/>
    <p:sldId id="383" r:id="rId6"/>
    <p:sldId id="409" r:id="rId7"/>
    <p:sldId id="410" r:id="rId8"/>
    <p:sldId id="390" r:id="rId9"/>
    <p:sldId id="401" r:id="rId10"/>
    <p:sldId id="396" r:id="rId11"/>
    <p:sldId id="408" r:id="rId12"/>
  </p:sldIdLst>
  <p:sldSz cx="12192000" cy="6858000"/>
  <p:notesSz cx="6858000" cy="9144000"/>
  <p:custDataLst>
    <p:tags r:id="rId1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8" userDrawn="1">
          <p15:clr>
            <a:srgbClr val="A4A3A4"/>
          </p15:clr>
        </p15:guide>
        <p15:guide id="2" pos="383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ebert, Stefan" initials="L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FFFF"/>
    <a:srgbClr val="B2B2B2"/>
    <a:srgbClr val="5F5F5F"/>
    <a:srgbClr val="000099"/>
    <a:srgbClr val="292929"/>
    <a:srgbClr val="4D4D4D"/>
    <a:srgbClr val="00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 showGuides="1">
      <p:cViewPr varScale="1">
        <p:scale>
          <a:sx n="104" d="100"/>
          <a:sy n="104" d="100"/>
        </p:scale>
        <p:origin x="1104" y="114"/>
      </p:cViewPr>
      <p:guideLst>
        <p:guide orient="horz" pos="2598"/>
        <p:guide pos="383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t>‹Nr.›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1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4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5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8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10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11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  <a:t>‹Nr.›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  <a:t>‹Nr.›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dirty="0" smtClean="0"/>
              <a:t>‹Nr.›</a:t>
            </a:fld>
            <a:r>
              <a:rPr lang="en-US" altLang="zh-CN" dirty="0"/>
              <a:t>/15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92618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Achim Rolfs</a:t>
            </a: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1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3692" y="140715"/>
            <a:ext cx="887760" cy="653064"/>
          </a:xfrm>
          <a:prstGeom prst="rect">
            <a:avLst/>
          </a:prstGeom>
        </p:spPr>
      </p:pic>
      <p:sp>
        <p:nvSpPr>
          <p:cNvPr id="2" name="Rectangle 22">
            <a:extLst>
              <a:ext uri="{FF2B5EF4-FFF2-40B4-BE49-F238E27FC236}">
                <a16:creationId xmlns:a16="http://schemas.microsoft.com/office/drawing/2014/main" id="{4A1EEAAE-3882-1010-0865-3A2B6065D7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27381" y="206365"/>
            <a:ext cx="8297011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l">
              <a:defRPr/>
            </a:pPr>
            <a:r>
              <a:rPr lang="en-US" altLang="zh-CN" sz="25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</a:rPr>
              <a:t>MOLD BOM FOR MANUFACTURING APPROVAL</a:t>
            </a:r>
            <a:endParaRPr lang="en-US" altLang="zh-CN" sz="2000" i="0" dirty="0">
              <a:solidFill>
                <a:schemeClr val="tx1">
                  <a:lumMod val="50000"/>
                  <a:lumOff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D4C6E850-0017-C21B-1EB7-0EA63AB84B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95203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  <p:graphicFrame>
        <p:nvGraphicFramePr>
          <p:cNvPr id="5" name="Group 45">
            <a:extLst>
              <a:ext uri="{FF2B5EF4-FFF2-40B4-BE49-F238E27FC236}">
                <a16:creationId xmlns:a16="http://schemas.microsoft.com/office/drawing/2014/main" id="{B1D75671-533A-E5D1-BF84-B74513884FCA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153110588"/>
              </p:ext>
            </p:extLst>
          </p:nvPr>
        </p:nvGraphicFramePr>
        <p:xfrm>
          <a:off x="5087888" y="6017452"/>
          <a:ext cx="7039618" cy="777876"/>
        </p:xfrm>
        <a:graphic>
          <a:graphicData uri="http://schemas.openxmlformats.org/drawingml/2006/table">
            <a:tbl>
              <a:tblPr/>
              <a:tblGrid>
                <a:gridCol w="1075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4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9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2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Customer Comment. (please give your approval and comments)</a:t>
                      </a: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Wingdings" panose="05000000000000000000" pitchFamily="2" charset="2"/>
                        </a:rPr>
                        <a:t>OK or NG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Approval By: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Date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58199" y="5373216"/>
            <a:ext cx="227393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zh-CN" dirty="0"/>
              <a:t>1</a:t>
            </a:r>
            <a:r>
              <a:rPr lang="en-US" altLang="zh-CN" dirty="0"/>
              <a:t>0</a:t>
            </a:r>
            <a:r>
              <a:rPr lang="en-AU" altLang="en-US" dirty="0"/>
              <a:t>50 </a:t>
            </a:r>
            <a:r>
              <a:rPr lang="en-US" altLang="zh-CN" dirty="0"/>
              <a:t>KG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392" y="868997"/>
            <a:ext cx="5333365" cy="5120005"/>
          </a:xfrm>
          <a:prstGeom prst="rect">
            <a:avLst/>
          </a:prstGeom>
        </p:spPr>
      </p:pic>
      <p:sp>
        <p:nvSpPr>
          <p:cNvPr id="2" name="灯片编号占位符 3">
            <a:extLst>
              <a:ext uri="{FF2B5EF4-FFF2-40B4-BE49-F238E27FC236}">
                <a16:creationId xmlns:a16="http://schemas.microsoft.com/office/drawing/2014/main" id="{5F0BBFD3-B1DF-F6E1-2B76-65914D4AFAAE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1   /   15.12.2025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69B3B7B-2DF4-FCF5-BDCD-11DC51CD154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80375" y="146050"/>
            <a:ext cx="2094695" cy="2445619"/>
          </a:xfrm>
          <a:prstGeom prst="rect">
            <a:avLst/>
          </a:prstGeom>
        </p:spPr>
      </p:pic>
      <p:pic>
        <p:nvPicPr>
          <p:cNvPr id="8" name="Grafik 7" descr="Ein Bild, das Screenshot, Diagramm, Design enthält.&#10;&#10;KI-generierte Inhalte können fehlerhaft sein.">
            <a:extLst>
              <a:ext uri="{FF2B5EF4-FFF2-40B4-BE49-F238E27FC236}">
                <a16:creationId xmlns:a16="http://schemas.microsoft.com/office/drawing/2014/main" id="{804D36F3-E638-CBD5-198D-E899A8E32C6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9993" y="2923685"/>
            <a:ext cx="5333365" cy="245390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灯片编号占位符 3"/>
          <p:cNvSpPr txBox="1">
            <a:spLocks noGrp="1"/>
          </p:cNvSpPr>
          <p:nvPr/>
        </p:nvSpPr>
        <p:spPr>
          <a:xfrm>
            <a:off x="8682038" y="6381750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r" eaLnBrk="0" hangingPunct="0">
              <a:lnSpc>
                <a:spcPct val="90000"/>
              </a:lnSpc>
            </a:pPr>
            <a:endParaRPr lang="zh-CN" altLang="en-US" sz="12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r" eaLnBrk="0" hangingPunct="0">
              <a:lnSpc>
                <a:spcPct val="9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</a:rPr>
              <a:t>Page </a:t>
            </a:r>
            <a:fld id="{9A0DB2DC-4C9A-4742-B13C-FB6460FD3503}" type="slidenum"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</a:rPr>
              <a:t>10</a:t>
            </a:fld>
            <a:endParaRPr lang="en-US" altLang="en-US" sz="12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990" y="1052830"/>
            <a:ext cx="1727200" cy="5156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noAutofit/>
          </a:bodyPr>
          <a:lstStyle/>
          <a:p>
            <a:r>
              <a:rPr lang="zh-CN" alt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马斯特热咀公司提供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sym typeface="+mn-ea"/>
              </a:rPr>
              <a:t>5596384ECO11A1-10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488295" y="2852420"/>
            <a:ext cx="169735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AU" alt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HASCO 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EQV:</a:t>
            </a:r>
          </a:p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sym typeface="+mn-ea"/>
              </a:rPr>
              <a:t>Z 710 / </a:t>
            </a:r>
            <a:r>
              <a:rPr lang="en-AU" alt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24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865" y="1052830"/>
            <a:ext cx="5153660" cy="5636895"/>
          </a:xfrm>
          <a:prstGeom prst="rect">
            <a:avLst/>
          </a:prstGeom>
        </p:spPr>
      </p:pic>
      <p:cxnSp>
        <p:nvCxnSpPr>
          <p:cNvPr id="4" name="直接箭头连接符 3"/>
          <p:cNvCxnSpPr/>
          <p:nvPr/>
        </p:nvCxnSpPr>
        <p:spPr>
          <a:xfrm flipH="1">
            <a:off x="7247890" y="3082925"/>
            <a:ext cx="3240405" cy="41783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7" name="直接箭头连接符 6"/>
          <p:cNvCxnSpPr>
            <a:stCxn id="3" idx="1"/>
          </p:cNvCxnSpPr>
          <p:nvPr/>
        </p:nvCxnSpPr>
        <p:spPr>
          <a:xfrm flipH="1">
            <a:off x="7176135" y="3082925"/>
            <a:ext cx="3312160" cy="133985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0" y="1916430"/>
            <a:ext cx="4527550" cy="3522980"/>
          </a:xfrm>
          <a:prstGeom prst="rect">
            <a:avLst/>
          </a:prstGeom>
        </p:spPr>
      </p:pic>
      <p:cxnSp>
        <p:nvCxnSpPr>
          <p:cNvPr id="9" name="直接箭头连接符 8"/>
          <p:cNvCxnSpPr/>
          <p:nvPr/>
        </p:nvCxnSpPr>
        <p:spPr>
          <a:xfrm flipH="1">
            <a:off x="2495550" y="1484630"/>
            <a:ext cx="5184775" cy="64833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4110" y="1052830"/>
            <a:ext cx="6331585" cy="4737100"/>
          </a:xfrm>
          <a:prstGeom prst="rect">
            <a:avLst/>
          </a:prstGeom>
        </p:spPr>
      </p:pic>
      <p:sp>
        <p:nvSpPr>
          <p:cNvPr id="71681" name="灯片编号占位符 3"/>
          <p:cNvSpPr txBox="1">
            <a:spLocks noGrp="1"/>
          </p:cNvSpPr>
          <p:nvPr/>
        </p:nvSpPr>
        <p:spPr>
          <a:xfrm>
            <a:off x="8682038" y="6381750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r" eaLnBrk="0" hangingPunct="0">
              <a:lnSpc>
                <a:spcPct val="90000"/>
              </a:lnSpc>
            </a:pPr>
            <a:endParaRPr lang="zh-CN" altLang="en-US" sz="12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r" eaLnBrk="0" hangingPunct="0">
              <a:lnSpc>
                <a:spcPct val="9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</a:rPr>
              <a:t>Page </a:t>
            </a:r>
            <a:fld id="{9A0DB2DC-4C9A-4742-B13C-FB6460FD3503}" type="slidenum"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</a:rPr>
              <a:t>11</a:t>
            </a:fld>
            <a:endParaRPr lang="en-US" altLang="en-US" sz="12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80" y="4220845"/>
            <a:ext cx="1938655" cy="514350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>
            <a:off x="2063750" y="2997200"/>
            <a:ext cx="4392295" cy="122428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0" name="直接箭头连接符 9"/>
          <p:cNvCxnSpPr/>
          <p:nvPr/>
        </p:nvCxnSpPr>
        <p:spPr>
          <a:xfrm flipH="1">
            <a:off x="2063750" y="3717290"/>
            <a:ext cx="4608195" cy="6477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2" name="文本框 11"/>
          <p:cNvSpPr txBox="1"/>
          <p:nvPr/>
        </p:nvSpPr>
        <p:spPr>
          <a:xfrm>
            <a:off x="335280" y="4869180"/>
            <a:ext cx="90106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客户自行采购安装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380" y="5318760"/>
            <a:ext cx="3682365" cy="544830"/>
          </a:xfrm>
          <a:prstGeom prst="rect">
            <a:avLst/>
          </a:prstGeom>
        </p:spPr>
      </p:pic>
      <p:cxnSp>
        <p:nvCxnSpPr>
          <p:cNvPr id="3" name="直接箭头连接符 2"/>
          <p:cNvCxnSpPr/>
          <p:nvPr/>
        </p:nvCxnSpPr>
        <p:spPr>
          <a:xfrm flipH="1">
            <a:off x="2135505" y="3861435"/>
            <a:ext cx="6048375" cy="57594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4" name="直接箭头连接符 3"/>
          <p:cNvCxnSpPr/>
          <p:nvPr/>
        </p:nvCxnSpPr>
        <p:spPr>
          <a:xfrm flipH="1">
            <a:off x="2135505" y="3213100"/>
            <a:ext cx="5832475" cy="108013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97DFCFD1-7B07-C820-3199-A68C20831D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352" y="892507"/>
            <a:ext cx="2907219" cy="30762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543187F-00C6-AA79-0467-B0F71352C8CA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2   /   15.12.2025</a:t>
            </a:r>
          </a:p>
        </p:txBody>
      </p:sp>
      <p:pic>
        <p:nvPicPr>
          <p:cNvPr id="5" name="图片 2">
            <a:extLst>
              <a:ext uri="{FF2B5EF4-FFF2-40B4-BE49-F238E27FC236}">
                <a16:creationId xmlns:a16="http://schemas.microsoft.com/office/drawing/2014/main" id="{BDCD0331-83EB-5943-C5AC-4469DA0178B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92937" y="868680"/>
            <a:ext cx="5104765" cy="5120640"/>
          </a:xfrm>
          <a:prstGeom prst="rect">
            <a:avLst/>
          </a:prstGeom>
        </p:spPr>
      </p:pic>
      <p:pic>
        <p:nvPicPr>
          <p:cNvPr id="6" name="图片 3">
            <a:extLst>
              <a:ext uri="{FF2B5EF4-FFF2-40B4-BE49-F238E27FC236}">
                <a16:creationId xmlns:a16="http://schemas.microsoft.com/office/drawing/2014/main" id="{D846B014-5ED7-8E4C-13A2-23E27F7B643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297" y="868680"/>
            <a:ext cx="6115050" cy="2306955"/>
          </a:xfrm>
          <a:prstGeom prst="rect">
            <a:avLst/>
          </a:prstGeom>
        </p:spPr>
      </p:pic>
      <p:pic>
        <p:nvPicPr>
          <p:cNvPr id="7" name="图片 4">
            <a:extLst>
              <a:ext uri="{FF2B5EF4-FFF2-40B4-BE49-F238E27FC236}">
                <a16:creationId xmlns:a16="http://schemas.microsoft.com/office/drawing/2014/main" id="{EC7BC088-81C4-FADF-E657-4ABE829E272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052" y="3244850"/>
            <a:ext cx="4573905" cy="2719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656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F3538F-7C1D-BBCA-063C-EEE794319B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3">
            <a:extLst>
              <a:ext uri="{FF2B5EF4-FFF2-40B4-BE49-F238E27FC236}">
                <a16:creationId xmlns:a16="http://schemas.microsoft.com/office/drawing/2014/main" id="{E85A0349-40B2-168E-2BA0-3B79182E0F50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3   /   15.12.2025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D9DBAB3-DE65-877C-8E63-D4ADEED1BB8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6668" y="916940"/>
            <a:ext cx="7098665" cy="502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471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0010" y="958215"/>
            <a:ext cx="4420870" cy="5824220"/>
          </a:xfrm>
          <a:prstGeom prst="rect">
            <a:avLst/>
          </a:prstGeom>
        </p:spPr>
      </p:pic>
      <p:sp>
        <p:nvSpPr>
          <p:cNvPr id="71681" name="灯片编号占位符 3"/>
          <p:cNvSpPr txBox="1">
            <a:spLocks noGrp="1"/>
          </p:cNvSpPr>
          <p:nvPr/>
        </p:nvSpPr>
        <p:spPr>
          <a:xfrm>
            <a:off x="8682038" y="6381750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r" eaLnBrk="0" hangingPunct="0">
              <a:lnSpc>
                <a:spcPct val="90000"/>
              </a:lnSpc>
            </a:pPr>
            <a:endParaRPr lang="zh-CN" altLang="en-US" sz="12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r" eaLnBrk="0" hangingPunct="0">
              <a:lnSpc>
                <a:spcPct val="9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</a:rPr>
              <a:t>Page </a:t>
            </a:r>
            <a:fld id="{9A0DB2DC-4C9A-4742-B13C-FB6460FD3503}" type="slidenum"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</a:rPr>
              <a:t>4</a:t>
            </a:fld>
            <a:endParaRPr lang="en-US" altLang="en-US" sz="12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cxnSp>
        <p:nvCxnSpPr>
          <p:cNvPr id="20" name="直接箭头连接符 19"/>
          <p:cNvCxnSpPr>
            <a:stCxn id="19" idx="1"/>
          </p:cNvCxnSpPr>
          <p:nvPr/>
        </p:nvCxnSpPr>
        <p:spPr>
          <a:xfrm flipH="1">
            <a:off x="8040370" y="4935220"/>
            <a:ext cx="2016125" cy="6350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36" name="直接箭头连接符 35"/>
          <p:cNvCxnSpPr>
            <a:stCxn id="37" idx="3"/>
          </p:cNvCxnSpPr>
          <p:nvPr/>
        </p:nvCxnSpPr>
        <p:spPr>
          <a:xfrm>
            <a:off x="4683760" y="1406525"/>
            <a:ext cx="548640" cy="571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37" name="文本框 36"/>
          <p:cNvSpPr txBox="1"/>
          <p:nvPr/>
        </p:nvSpPr>
        <p:spPr>
          <a:xfrm>
            <a:off x="3935730" y="1268730"/>
            <a:ext cx="748030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0056495" y="4797425"/>
            <a:ext cx="696595" cy="27559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1.2312</a:t>
            </a:r>
          </a:p>
        </p:txBody>
      </p:sp>
      <p:cxnSp>
        <p:nvCxnSpPr>
          <p:cNvPr id="4" name="直接箭头连接符 3"/>
          <p:cNvCxnSpPr>
            <a:stCxn id="5" idx="1"/>
          </p:cNvCxnSpPr>
          <p:nvPr/>
        </p:nvCxnSpPr>
        <p:spPr>
          <a:xfrm flipH="1">
            <a:off x="8040370" y="5222875"/>
            <a:ext cx="2016125" cy="6350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5" name="文本框 4"/>
          <p:cNvSpPr txBox="1"/>
          <p:nvPr/>
        </p:nvSpPr>
        <p:spPr>
          <a:xfrm>
            <a:off x="10056495" y="5085080"/>
            <a:ext cx="696595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sym typeface="+mn-ea"/>
              </a:rPr>
              <a:t>1.1730</a:t>
            </a:r>
          </a:p>
        </p:txBody>
      </p:sp>
      <p:cxnSp>
        <p:nvCxnSpPr>
          <p:cNvPr id="16" name="直接箭头连接符 15"/>
          <p:cNvCxnSpPr>
            <a:stCxn id="23" idx="1"/>
          </p:cNvCxnSpPr>
          <p:nvPr/>
        </p:nvCxnSpPr>
        <p:spPr>
          <a:xfrm flipH="1">
            <a:off x="9480550" y="4575175"/>
            <a:ext cx="575945" cy="6350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3" name="文本框 22"/>
          <p:cNvSpPr txBox="1"/>
          <p:nvPr/>
        </p:nvSpPr>
        <p:spPr>
          <a:xfrm>
            <a:off x="10056495" y="4437380"/>
            <a:ext cx="696595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sym typeface="+mn-ea"/>
              </a:rPr>
              <a:t>1.1730</a:t>
            </a:r>
          </a:p>
        </p:txBody>
      </p:sp>
      <p:cxnSp>
        <p:nvCxnSpPr>
          <p:cNvPr id="24" name="直接箭头连接符 23"/>
          <p:cNvCxnSpPr>
            <a:stCxn id="25" idx="1"/>
          </p:cNvCxnSpPr>
          <p:nvPr/>
        </p:nvCxnSpPr>
        <p:spPr>
          <a:xfrm flipH="1">
            <a:off x="9048115" y="3063240"/>
            <a:ext cx="1008380" cy="571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5" name="文本框 24"/>
          <p:cNvSpPr txBox="1"/>
          <p:nvPr/>
        </p:nvSpPr>
        <p:spPr>
          <a:xfrm>
            <a:off x="10056495" y="2925445"/>
            <a:ext cx="696595" cy="27559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1.2312</a:t>
            </a:r>
          </a:p>
        </p:txBody>
      </p:sp>
      <p:cxnSp>
        <p:nvCxnSpPr>
          <p:cNvPr id="26" name="直接箭头连接符 25"/>
          <p:cNvCxnSpPr>
            <a:stCxn id="27" idx="1"/>
          </p:cNvCxnSpPr>
          <p:nvPr/>
        </p:nvCxnSpPr>
        <p:spPr>
          <a:xfrm flipH="1" flipV="1">
            <a:off x="9264015" y="3789045"/>
            <a:ext cx="792480" cy="698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7" name="文本框 26"/>
          <p:cNvSpPr txBox="1"/>
          <p:nvPr/>
        </p:nvSpPr>
        <p:spPr>
          <a:xfrm>
            <a:off x="10056495" y="3658235"/>
            <a:ext cx="696595" cy="27559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1.2312</a:t>
            </a:r>
          </a:p>
        </p:txBody>
      </p:sp>
      <p:cxnSp>
        <p:nvCxnSpPr>
          <p:cNvPr id="28" name="直接箭头连接符 27"/>
          <p:cNvCxnSpPr>
            <a:stCxn id="29" idx="3"/>
          </p:cNvCxnSpPr>
          <p:nvPr/>
        </p:nvCxnSpPr>
        <p:spPr>
          <a:xfrm>
            <a:off x="4683760" y="4791710"/>
            <a:ext cx="548640" cy="571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9" name="文本框 28"/>
          <p:cNvSpPr txBox="1"/>
          <p:nvPr/>
        </p:nvSpPr>
        <p:spPr>
          <a:xfrm>
            <a:off x="3935730" y="4653915"/>
            <a:ext cx="748030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cxnSp>
        <p:nvCxnSpPr>
          <p:cNvPr id="30" name="直接箭头连接符 29"/>
          <p:cNvCxnSpPr>
            <a:stCxn id="31" idx="3"/>
          </p:cNvCxnSpPr>
          <p:nvPr/>
        </p:nvCxnSpPr>
        <p:spPr>
          <a:xfrm>
            <a:off x="4683760" y="5517515"/>
            <a:ext cx="548640" cy="571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31" name="文本框 30"/>
          <p:cNvSpPr txBox="1"/>
          <p:nvPr/>
        </p:nvSpPr>
        <p:spPr>
          <a:xfrm>
            <a:off x="3935730" y="5379720"/>
            <a:ext cx="748030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cxnSp>
        <p:nvCxnSpPr>
          <p:cNvPr id="33" name="直接箭头连接符 32"/>
          <p:cNvCxnSpPr>
            <a:stCxn id="34" idx="3"/>
          </p:cNvCxnSpPr>
          <p:nvPr/>
        </p:nvCxnSpPr>
        <p:spPr>
          <a:xfrm>
            <a:off x="4683760" y="2126615"/>
            <a:ext cx="548640" cy="571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34" name="文本框 33"/>
          <p:cNvSpPr txBox="1"/>
          <p:nvPr/>
        </p:nvSpPr>
        <p:spPr>
          <a:xfrm>
            <a:off x="3935730" y="1988820"/>
            <a:ext cx="748030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180" y="1052830"/>
            <a:ext cx="2486025" cy="4812665"/>
          </a:xfrm>
          <a:prstGeom prst="rect">
            <a:avLst/>
          </a:prstGeom>
        </p:spPr>
      </p:pic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D33D7FEF-D24A-5D67-CFDD-1B0A3CF4697B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4   /   15.12.2025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灯片编号占位符 3"/>
          <p:cNvSpPr txBox="1">
            <a:spLocks noGrp="1"/>
          </p:cNvSpPr>
          <p:nvPr/>
        </p:nvSpPr>
        <p:spPr>
          <a:xfrm>
            <a:off x="8682038" y="6381750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r" eaLnBrk="0" hangingPunct="0">
              <a:lnSpc>
                <a:spcPct val="90000"/>
              </a:lnSpc>
            </a:pPr>
            <a:endParaRPr lang="zh-CN" altLang="en-US" sz="12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r" eaLnBrk="0" hangingPunct="0">
              <a:lnSpc>
                <a:spcPct val="9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</a:rPr>
              <a:t>Page </a:t>
            </a:r>
            <a:fld id="{9A0DB2DC-4C9A-4742-B13C-FB6460FD3503}" type="slidenum"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</a:rPr>
              <a:t>5</a:t>
            </a:fld>
            <a:endParaRPr lang="en-US" altLang="en-US" sz="12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27447" y="5057775"/>
            <a:ext cx="3093397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Cavity</a:t>
            </a:r>
            <a:r>
              <a:rPr lang="en-AU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+core</a:t>
            </a:r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 insert</a:t>
            </a:r>
            <a:r>
              <a:rPr lang="zh-CN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：</a:t>
            </a: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1.2344  HRC48-52</a:t>
            </a:r>
            <a:endParaRPr lang="en-US" altLang="zh-CN" sz="1200" dirty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099995" y="4903787"/>
            <a:ext cx="4029710" cy="5835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dirty="0">
                <a:ln>
                  <a:noFill/>
                </a:ln>
                <a:solidFill>
                  <a:schemeClr val="tx1"/>
                </a:solidFill>
                <a:sym typeface="+mn-ea"/>
              </a:rPr>
              <a:t>Cavity INSERT/Core INSERT</a:t>
            </a:r>
            <a:r>
              <a:rPr lang="zh-CN" altLang="en-US" dirty="0">
                <a:ln>
                  <a:noFill/>
                </a:ln>
                <a:solidFill>
                  <a:schemeClr val="tx1"/>
                </a:solidFill>
                <a:sym typeface="+mn-ea"/>
              </a:rPr>
              <a:t>：</a:t>
            </a:r>
          </a:p>
          <a:p>
            <a:r>
              <a:rPr lang="en-US" altLang="zh-CN" dirty="0">
                <a:ln>
                  <a:noFill/>
                </a:ln>
                <a:solidFill>
                  <a:schemeClr val="tx1"/>
                </a:solidFill>
                <a:sym typeface="+mn-ea"/>
              </a:rPr>
              <a:t>1.2344   HRC48-52</a:t>
            </a:r>
            <a:endParaRPr lang="en-US" altLang="zh-CN" dirty="0">
              <a:ln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" y="1340485"/>
            <a:ext cx="4203700" cy="31000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024" y="1196341"/>
            <a:ext cx="5685666" cy="361865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6983" y="3898000"/>
            <a:ext cx="3438033" cy="1833985"/>
          </a:xfrm>
          <a:prstGeom prst="rect">
            <a:avLst/>
          </a:prstGeom>
        </p:spPr>
      </p:pic>
      <p:sp>
        <p:nvSpPr>
          <p:cNvPr id="2" name="灯片编号占位符 3">
            <a:extLst>
              <a:ext uri="{FF2B5EF4-FFF2-40B4-BE49-F238E27FC236}">
                <a16:creationId xmlns:a16="http://schemas.microsoft.com/office/drawing/2014/main" id="{38662B4A-1283-73D9-00C9-029E5BC5E952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5   /   15.12.2025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063750" y="5589270"/>
            <a:ext cx="4029710" cy="33718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dirty="0">
                <a:ln>
                  <a:noFill/>
                </a:ln>
                <a:solidFill>
                  <a:schemeClr val="tx1"/>
                </a:solidFill>
                <a:sym typeface="+mn-ea"/>
              </a:rPr>
              <a:t>Slider</a:t>
            </a:r>
            <a:r>
              <a:rPr lang="zh-CN" altLang="en-US" dirty="0">
                <a:ln>
                  <a:noFill/>
                </a:ln>
                <a:solidFill>
                  <a:schemeClr val="tx1"/>
                </a:solidFill>
                <a:sym typeface="+mn-ea"/>
              </a:rPr>
              <a:t>：</a:t>
            </a:r>
            <a:r>
              <a:rPr lang="en-US" altLang="zh-CN" dirty="0">
                <a:solidFill>
                  <a:schemeClr val="tx1"/>
                </a:solidFill>
                <a:sym typeface="+mn-ea"/>
              </a:rPr>
              <a:t> </a:t>
            </a:r>
            <a:r>
              <a:rPr lang="en-US" altLang="zh-CN" dirty="0">
                <a:ln>
                  <a:noFill/>
                </a:ln>
                <a:solidFill>
                  <a:schemeClr val="tx1"/>
                </a:solidFill>
                <a:sym typeface="+mn-ea"/>
              </a:rPr>
              <a:t>Unimax -&gt; 58 HRc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103745" y="908685"/>
            <a:ext cx="3596005" cy="33718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zh-CN" dirty="0" err="1">
                <a:ln>
                  <a:noFill/>
                </a:ln>
                <a:solidFill>
                  <a:schemeClr val="tx1"/>
                </a:solidFill>
                <a:sym typeface="+mn-ea"/>
              </a:rPr>
              <a:t>Slider_Wear_Plate</a:t>
            </a:r>
            <a:r>
              <a:rPr lang="en-AU" altLang="en-US" dirty="0" err="1">
                <a:ln>
                  <a:noFill/>
                </a:ln>
                <a:solidFill>
                  <a:schemeClr val="tx1"/>
                </a:solidFill>
                <a:sym typeface="+mn-ea"/>
              </a:rPr>
              <a:t>+</a:t>
            </a:r>
            <a:r>
              <a:rPr lang="en-US" altLang="zh-CN" dirty="0" err="1">
                <a:ln>
                  <a:noFill/>
                </a:ln>
                <a:solidFill>
                  <a:schemeClr val="tx1"/>
                </a:solidFill>
                <a:sym typeface="+mn-ea"/>
              </a:rPr>
              <a:t>Slider_Retainer</a:t>
            </a:r>
            <a:r>
              <a:rPr lang="zh-CN" altLang="en-US" dirty="0">
                <a:ln>
                  <a:noFill/>
                </a:ln>
                <a:solidFill>
                  <a:schemeClr val="tx1"/>
                </a:solidFill>
                <a:sym typeface="+mn-ea"/>
              </a:rPr>
              <a:t>：</a:t>
            </a:r>
            <a:endParaRPr dirty="0">
              <a:ln>
                <a:noFill/>
              </a:ln>
              <a:solidFill>
                <a:schemeClr val="tx1"/>
              </a:solidFill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03745" y="3194573"/>
            <a:ext cx="3305810" cy="33718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l"/>
            <a:r>
              <a:rPr dirty="0" err="1">
                <a:ln>
                  <a:noFill/>
                </a:ln>
                <a:solidFill>
                  <a:schemeClr val="tx1"/>
                </a:solidFill>
                <a:sym typeface="+mn-ea"/>
              </a:rPr>
              <a:t>高力黄铜+石墨</a:t>
            </a:r>
            <a:r>
              <a:rPr lang="en-US" dirty="0">
                <a:solidFill>
                  <a:schemeClr val="tx1"/>
                </a:solidFill>
                <a:sym typeface="+mn-ea"/>
              </a:rPr>
              <a:t> Brass with graphite</a:t>
            </a:r>
            <a:endParaRPr dirty="0">
              <a:ln>
                <a:noFill/>
              </a:ln>
              <a:solidFill>
                <a:schemeClr val="tx1"/>
              </a:solidFill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3746" y="1351281"/>
            <a:ext cx="3096710" cy="182297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3745" y="3652329"/>
            <a:ext cx="3207385" cy="177311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103745" y="5506719"/>
            <a:ext cx="2847340" cy="33718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l"/>
            <a:r>
              <a:rPr lang="en-AU" dirty="0" err="1">
                <a:ln>
                  <a:noFill/>
                </a:ln>
                <a:solidFill>
                  <a:schemeClr val="tx1"/>
                </a:solidFill>
                <a:sym typeface="+mn-ea"/>
              </a:rPr>
              <a:t>2510</a:t>
            </a:r>
            <a:r>
              <a:rPr 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en-US" altLang="zh-CN" dirty="0">
                <a:ln>
                  <a:noFill/>
                </a:ln>
                <a:solidFill>
                  <a:schemeClr val="tx1"/>
                </a:solidFill>
                <a:sym typeface="+mn-ea"/>
              </a:rPr>
              <a:t>HARDENED HRC52-54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750" y="1196340"/>
            <a:ext cx="4594860" cy="42291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27" y="1200932"/>
            <a:ext cx="3068320" cy="1637030"/>
          </a:xfrm>
          <a:prstGeom prst="rect">
            <a:avLst/>
          </a:prstGeo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C5CEF2F-03A3-68C2-3888-752BD1DF602B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6   /   15.12.2025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82288" y="5013176"/>
            <a:ext cx="1946910" cy="27559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lifters</a:t>
            </a:r>
            <a:r>
              <a:rPr lang="zh-CN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：</a:t>
            </a:r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Unimax -&gt; 58 HRc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685"/>
            <a:ext cx="3068320" cy="16370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9895" y="975995"/>
            <a:ext cx="6451579" cy="4757261"/>
          </a:xfrm>
          <a:prstGeom prst="rect">
            <a:avLst/>
          </a:prstGeom>
        </p:spPr>
      </p:pic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66F62617-AFD7-9602-D907-637ED83D2D1C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7   /   15.12.2025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灯片编号占位符 3"/>
          <p:cNvSpPr txBox="1">
            <a:spLocks noGrp="1"/>
          </p:cNvSpPr>
          <p:nvPr/>
        </p:nvSpPr>
        <p:spPr>
          <a:xfrm>
            <a:off x="8682038" y="6381750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r" eaLnBrk="0" hangingPunct="0">
              <a:lnSpc>
                <a:spcPct val="90000"/>
              </a:lnSpc>
            </a:pPr>
            <a:endParaRPr lang="zh-CN" altLang="en-US" sz="12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r" eaLnBrk="0" hangingPunct="0">
              <a:lnSpc>
                <a:spcPct val="90000"/>
              </a:lnSpc>
            </a:pPr>
            <a:r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</a:rPr>
              <a:t>Page </a:t>
            </a:r>
            <a:fld id="{9A0DB2DC-4C9A-4742-B13C-FB6460FD3503}" type="slidenum">
              <a:rPr lang="en-US" altLang="en-US" sz="1200" dirty="0">
                <a:solidFill>
                  <a:schemeClr val="tx2"/>
                </a:solidFill>
                <a:latin typeface="Arial" panose="020B0604020202020204" pitchFamily="34" charset="0"/>
              </a:rPr>
              <a:t>8</a:t>
            </a:fld>
            <a:endParaRPr lang="en-US" altLang="en-US" sz="12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685" y="1008380"/>
            <a:ext cx="5241290" cy="4841240"/>
          </a:xfrm>
          <a:prstGeom prst="rect">
            <a:avLst/>
          </a:prstGeom>
        </p:spPr>
      </p:pic>
      <p:sp>
        <p:nvSpPr>
          <p:cNvPr id="2" name="灯片编号占位符 3">
            <a:extLst>
              <a:ext uri="{FF2B5EF4-FFF2-40B4-BE49-F238E27FC236}">
                <a16:creationId xmlns:a16="http://schemas.microsoft.com/office/drawing/2014/main" id="{1F88AB59-53B5-A9AE-F244-1CEC8CA6EE03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8   /   15.12.2025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744072" y="4941168"/>
            <a:ext cx="1728192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HASCO EQV</a:t>
            </a:r>
            <a:r>
              <a:rPr 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   Z40       Z4</a:t>
            </a:r>
            <a:r>
              <a:rPr lang="en-AU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65</a:t>
            </a:r>
            <a:r>
              <a:rPr 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          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315" y="1052830"/>
            <a:ext cx="6273800" cy="487172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0595" y="1700530"/>
            <a:ext cx="2299970" cy="20212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7475" y="1218565"/>
            <a:ext cx="2567305" cy="4438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noAutofit/>
          </a:bodyPr>
          <a:lstStyle/>
          <a:p>
            <a:r>
              <a:rPr lang="zh-CN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马斯特</a:t>
            </a:r>
            <a:r>
              <a:rPr 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 </a:t>
            </a:r>
            <a:r>
              <a:rPr 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热咀公司配：</a:t>
            </a:r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Harting</a:t>
            </a:r>
          </a:p>
          <a:p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09 33 024 2601</a:t>
            </a:r>
            <a:r>
              <a:rPr lang="en-AU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+</a:t>
            </a:r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09 30 024 0301</a:t>
            </a:r>
          </a:p>
          <a:p>
            <a:endParaRPr lang="zh-CN" altLang="en-US" sz="1200" dirty="0">
              <a:ln>
                <a:noFill/>
              </a:ln>
              <a:solidFill>
                <a:schemeClr val="tx1"/>
              </a:solidFill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056495" y="980440"/>
            <a:ext cx="1565910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sz="1200">
                <a:ln>
                  <a:noFill/>
                </a:ln>
                <a:solidFill>
                  <a:schemeClr val="tx1"/>
                </a:solidFill>
                <a:sym typeface="+mn-ea"/>
              </a:rPr>
              <a:t>HASCO EQV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A5730/47.5*38*24.5</a:t>
            </a:r>
          </a:p>
        </p:txBody>
      </p:sp>
      <p:cxnSp>
        <p:nvCxnSpPr>
          <p:cNvPr id="16" name="直接箭头连接符 15"/>
          <p:cNvCxnSpPr>
            <a:stCxn id="13" idx="1"/>
          </p:cNvCxnSpPr>
          <p:nvPr/>
        </p:nvCxnSpPr>
        <p:spPr>
          <a:xfrm flipH="1">
            <a:off x="8472170" y="1210945"/>
            <a:ext cx="1584325" cy="200152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1" name="直接箭头连接符 10"/>
          <p:cNvCxnSpPr>
            <a:cxnSpLocks/>
            <a:stCxn id="15" idx="1"/>
          </p:cNvCxnSpPr>
          <p:nvPr/>
        </p:nvCxnSpPr>
        <p:spPr>
          <a:xfrm flipH="1" flipV="1">
            <a:off x="7536160" y="3241040"/>
            <a:ext cx="2621836" cy="75692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2" name="文本框 11"/>
          <p:cNvSpPr txBox="1"/>
          <p:nvPr/>
        </p:nvSpPr>
        <p:spPr>
          <a:xfrm>
            <a:off x="10153051" y="4296727"/>
            <a:ext cx="1565910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sz="1200">
                <a:ln>
                  <a:noFill/>
                </a:ln>
                <a:solidFill>
                  <a:schemeClr val="tx1"/>
                </a:solidFill>
                <a:sym typeface="+mn-ea"/>
              </a:rPr>
              <a:t>HASCO EQV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Z73/16x25x63</a:t>
            </a:r>
          </a:p>
        </p:txBody>
      </p:sp>
      <p:cxnSp>
        <p:nvCxnSpPr>
          <p:cNvPr id="14" name="直接箭头连接符 13"/>
          <p:cNvCxnSpPr>
            <a:cxnSpLocks/>
            <a:stCxn id="12" idx="1"/>
          </p:cNvCxnSpPr>
          <p:nvPr/>
        </p:nvCxnSpPr>
        <p:spPr>
          <a:xfrm flipH="1" flipV="1">
            <a:off x="7176049" y="3451864"/>
            <a:ext cx="2977002" cy="107505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5" name="文本框 14"/>
          <p:cNvSpPr txBox="1"/>
          <p:nvPr/>
        </p:nvSpPr>
        <p:spPr>
          <a:xfrm>
            <a:off x="10157996" y="3767774"/>
            <a:ext cx="1663700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sz="1200">
                <a:ln>
                  <a:noFill/>
                </a:ln>
                <a:solidFill>
                  <a:schemeClr val="tx1"/>
                </a:solidFill>
                <a:sym typeface="+mn-ea"/>
              </a:rPr>
              <a:t>HASCO EQV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sym typeface="+mn-ea"/>
              </a:rPr>
              <a:t>Z0717/27x20x25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1759" y="4665300"/>
            <a:ext cx="1164880" cy="119388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005" y="2204720"/>
            <a:ext cx="2390775" cy="3329305"/>
          </a:xfrm>
          <a:prstGeom prst="rect">
            <a:avLst/>
          </a:prstGeo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FB91E9E-FA5A-FE0A-20FE-BAFF55F719E0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9   /   15.12.2025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FhODg0Nzc5NjhjMzcxYmI3ZDliODM3OWY0ZTc4NjcifQ==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9050" cap="flat" cmpd="sng" algn="ctr">
          <a:solidFill>
            <a:schemeClr val="tx1"/>
          </a:solidFill>
          <a:prstDash val="sysDash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</a:spPr>
      <a:bodyPr/>
      <a:lstStyle/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0</TotalTime>
  <Words>175</Words>
  <Application>Microsoft Office PowerPoint</Application>
  <PresentationFormat>Breitbild</PresentationFormat>
  <Paragraphs>67</Paragraphs>
  <Slides>11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Arial Narrow</vt:lpstr>
      <vt:lpstr>Times New Roman</vt:lpstr>
      <vt:lpstr>W10249408-(JSY-765)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Achim Rolfs</cp:lastModifiedBy>
  <cp:revision>1263</cp:revision>
  <dcterms:created xsi:type="dcterms:W3CDTF">2009-10-12T02:20:00Z</dcterms:created>
  <dcterms:modified xsi:type="dcterms:W3CDTF">2025-12-17T12:11:52Z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02CBF586A7C84804B2A3D34506DF1797</vt:lpwstr>
  </property>
  <property fmtid="{D5CDD505-2E9C-101B-9397-08002B2CF9AE}" pid="3" name="KSOProductBuildVer">
    <vt:lpwstr>2052-12.1.0.24034</vt:lpwstr>
  </property>
</Properties>
</file>